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9"/>
  </p:notesMasterIdLst>
  <p:handoutMasterIdLst>
    <p:handoutMasterId r:id="rId10"/>
  </p:handoutMasterIdLst>
  <p:sldIdLst>
    <p:sldId id="757" r:id="rId3"/>
    <p:sldId id="772" r:id="rId4"/>
    <p:sldId id="768" r:id="rId5"/>
    <p:sldId id="773" r:id="rId6"/>
    <p:sldId id="774" r:id="rId7"/>
    <p:sldId id="775" r:id="rId8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966823" y="4860974"/>
            <a:ext cx="7038633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Analyzing the Portuguese Bank Case:</a:t>
            </a:r>
            <a:br>
              <a:rPr lang="en-US" dirty="0"/>
            </a:br>
            <a:r>
              <a:rPr lang="en-US" dirty="0"/>
              <a:t>(Fit the Full and Stepwise Models)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39D9-6400-FDB7-7658-5DB76919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33" y="0"/>
            <a:ext cx="7556313" cy="1116106"/>
          </a:xfrm>
        </p:spPr>
        <p:txBody>
          <a:bodyPr/>
          <a:lstStyle/>
          <a:p>
            <a:r>
              <a:rPr lang="en-US" dirty="0"/>
              <a:t>Full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9FFDB-BB3A-4848-67A1-93B50EF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ED49F-588D-701D-DA33-E758DB9C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8" y="707293"/>
            <a:ext cx="5918511" cy="60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4C43-2F5D-440F-B5A3-ED11A974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2" y="73892"/>
            <a:ext cx="7556313" cy="1116106"/>
          </a:xfrm>
        </p:spPr>
        <p:txBody>
          <a:bodyPr/>
          <a:lstStyle/>
          <a:p>
            <a:r>
              <a:rPr lang="en-US" dirty="0"/>
              <a:t>Full Model Assessment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80D7-BB9A-4EB4-88A4-B7B27E51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E406C-2379-0513-B074-72B0C813240C}"/>
              </a:ext>
            </a:extLst>
          </p:cNvPr>
          <p:cNvSpPr txBox="1"/>
          <p:nvPr/>
        </p:nvSpPr>
        <p:spPr>
          <a:xfrm>
            <a:off x="577970" y="1069058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2945E-59EF-6923-72A8-8332E49F6242}"/>
              </a:ext>
            </a:extLst>
          </p:cNvPr>
          <p:cNvSpPr txBox="1"/>
          <p:nvPr/>
        </p:nvSpPr>
        <p:spPr>
          <a:xfrm>
            <a:off x="4658266" y="1094938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CC0BF-89F2-CD2B-D2CB-3E69BBFA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6" y="1634111"/>
            <a:ext cx="1772158" cy="575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16484-BBDF-5C90-6C42-AF451C03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16" y="1634112"/>
            <a:ext cx="1971565" cy="651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24785-8196-890C-0417-DD65CCB98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38" y="3658338"/>
            <a:ext cx="3107934" cy="2446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9AFE43-A5FD-CB42-C772-919186CAD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58337"/>
            <a:ext cx="3103225" cy="2442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0594A-85FF-C76B-6E40-E846531F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06" y="2590364"/>
            <a:ext cx="2083545" cy="687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FF4285-E270-1DAF-C000-D3543FABF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370" y="2533118"/>
            <a:ext cx="1982114" cy="6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DD8D-7C29-ABB0-0E15-BCAD66C0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1" y="130411"/>
            <a:ext cx="7556313" cy="1116106"/>
          </a:xfrm>
        </p:spPr>
        <p:txBody>
          <a:bodyPr/>
          <a:lstStyle/>
          <a:p>
            <a:r>
              <a:rPr lang="en-US" dirty="0"/>
              <a:t>Stepwise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8111E-07E5-DAF6-5087-426CB4AB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23FDF-1C1A-D962-3899-F81A5026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94" y="1177217"/>
            <a:ext cx="5750341" cy="53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0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34D3-AD17-622E-3A30-2C18E119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38" y="242234"/>
            <a:ext cx="7556313" cy="1116106"/>
          </a:xfrm>
        </p:spPr>
        <p:txBody>
          <a:bodyPr/>
          <a:lstStyle/>
          <a:p>
            <a:r>
              <a:rPr lang="en-US" dirty="0"/>
              <a:t>Stepwise Model Assessment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3F38-A34B-89B8-968D-BEF7DFA1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04606-044C-F77A-9BD5-63C0563F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9" y="1419425"/>
            <a:ext cx="2091109" cy="49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BF1AF-77B6-873B-C9C1-24B28E9EB99A}"/>
              </a:ext>
            </a:extLst>
          </p:cNvPr>
          <p:cNvSpPr txBox="1"/>
          <p:nvPr/>
        </p:nvSpPr>
        <p:spPr>
          <a:xfrm>
            <a:off x="4925683" y="1417204"/>
            <a:ext cx="20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DFBA2-5034-F767-EAC8-3F23E789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8" y="1943321"/>
            <a:ext cx="1807555" cy="58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CFE55-2F5E-0206-B24B-7526435C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8" y="3660935"/>
            <a:ext cx="3486930" cy="2744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8DAD06-FBC7-C490-2ECC-671B774FE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692" y="3660935"/>
            <a:ext cx="3563633" cy="28052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3F9B39-4FC4-D5C0-3D18-11E34426C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34" y="2760202"/>
            <a:ext cx="2266746" cy="664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0D0415-8F56-3A93-E457-5FEAB8DD6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180" y="2717260"/>
            <a:ext cx="2035834" cy="7089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ACDAD2-977E-C4A5-C30C-68E41420E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134" y="1974910"/>
            <a:ext cx="1764939" cy="5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57CE-C9E1-CF64-23F7-57BA9958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BDF1-DF79-BE78-A4D9-223FABD3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7DF340A-8719-BDA0-8B11-4AA635657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576398"/>
              </p:ext>
            </p:extLst>
          </p:nvPr>
        </p:nvGraphicFramePr>
        <p:xfrm>
          <a:off x="213804" y="2274497"/>
          <a:ext cx="8715042" cy="24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2">
                  <a:extLst>
                    <a:ext uri="{9D8B030D-6E8A-4147-A177-3AD203B41FA5}">
                      <a16:colId xmlns:a16="http://schemas.microsoft.com/office/drawing/2014/main" val="2427207220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1140509844"/>
                    </a:ext>
                  </a:extLst>
                </a:gridCol>
                <a:gridCol w="1026544">
                  <a:extLst>
                    <a:ext uri="{9D8B030D-6E8A-4147-A177-3AD203B41FA5}">
                      <a16:colId xmlns:a16="http://schemas.microsoft.com/office/drawing/2014/main" val="98332543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540643952"/>
                    </a:ext>
                  </a:extLst>
                </a:gridCol>
                <a:gridCol w="906188">
                  <a:extLst>
                    <a:ext uri="{9D8B030D-6E8A-4147-A177-3AD203B41FA5}">
                      <a16:colId xmlns:a16="http://schemas.microsoft.com/office/drawing/2014/main" val="1464635857"/>
                    </a:ext>
                  </a:extLst>
                </a:gridCol>
                <a:gridCol w="968338">
                  <a:extLst>
                    <a:ext uri="{9D8B030D-6E8A-4147-A177-3AD203B41FA5}">
                      <a16:colId xmlns:a16="http://schemas.microsoft.com/office/drawing/2014/main" val="3329988773"/>
                    </a:ext>
                  </a:extLst>
                </a:gridCol>
                <a:gridCol w="1067081">
                  <a:extLst>
                    <a:ext uri="{9D8B030D-6E8A-4147-A177-3AD203B41FA5}">
                      <a16:colId xmlns:a16="http://schemas.microsoft.com/office/drawing/2014/main" val="21632569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06756165"/>
                    </a:ext>
                  </a:extLst>
                </a:gridCol>
                <a:gridCol w="923533">
                  <a:extLst>
                    <a:ext uri="{9D8B030D-6E8A-4147-A177-3AD203B41FA5}">
                      <a16:colId xmlns:a16="http://schemas.microsoft.com/office/drawing/2014/main" val="2643913963"/>
                    </a:ext>
                  </a:extLst>
                </a:gridCol>
              </a:tblGrid>
              <a:tr h="4560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83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65415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r>
                        <a:rPr lang="en-US" sz="1600" dirty="0"/>
                        <a:t>Stepwise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60081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60250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730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40742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28109</TotalTime>
  <Words>99</Words>
  <Application>Microsoft Office PowerPoint</Application>
  <PresentationFormat>On-screen Show (4:3)</PresentationFormat>
  <Paragraphs>53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Analyzing the Portuguese Bank Case: (Fit the Full and Stepwise Models)</vt:lpstr>
      <vt:lpstr>Full Model Results</vt:lpstr>
      <vt:lpstr>Full Model Assessment</vt:lpstr>
      <vt:lpstr>Stepwise Model Results</vt:lpstr>
      <vt:lpstr>Stepwise Model Assessment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1053</cp:revision>
  <cp:lastPrinted>2016-10-04T20:26:21Z</cp:lastPrinted>
  <dcterms:created xsi:type="dcterms:W3CDTF">2014-09-07T15:36:25Z</dcterms:created>
  <dcterms:modified xsi:type="dcterms:W3CDTF">2023-10-17T18:44:55Z</dcterms:modified>
</cp:coreProperties>
</file>